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82" autoAdjust="0"/>
    <p:restoredTop sz="94694" autoAdjust="0"/>
  </p:normalViewPr>
  <p:slideViewPr>
    <p:cSldViewPr snapToGrid="0" snapToObjects="1">
      <p:cViewPr varScale="1">
        <p:scale>
          <a:sx n="138" d="100"/>
          <a:sy n="138" d="100"/>
        </p:scale>
        <p:origin x="516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685800" indent="-3429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9715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3144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657350" indent="-2857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A hexagon with a graphic and text  Description automatically generated">
            <a:extLst>
              <a:ext uri="{FF2B5EF4-FFF2-40B4-BE49-F238E27FC236}">
                <a16:creationId xmlns:a16="http://schemas.microsoft.com/office/drawing/2014/main" id="{A41779D3-148B-CBA5-986D-7F58792E47B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534069" y="487314"/>
            <a:ext cx="609600" cy="685800"/>
          </a:xfrm>
          <a:prstGeom prst="rect">
            <a:avLst/>
          </a:prstGeom>
        </p:spPr>
      </p:pic>
      <p:pic>
        <p:nvPicPr>
          <p:cNvPr id="14" name="Picture 13" descr="A colorful bird with a black background  Description automatically generated">
            <a:extLst>
              <a:ext uri="{FF2B5EF4-FFF2-40B4-BE49-F238E27FC236}">
                <a16:creationId xmlns:a16="http://schemas.microsoft.com/office/drawing/2014/main" id="{9E18771C-459F-5784-3518-8CECB9BFEFE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262921" y="9426"/>
            <a:ext cx="59951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+mn-lt"/>
          <a:ea typeface="+mn-ea"/>
          <a:cs typeface="+mn-cs"/>
        </a:defRPr>
      </a:lvl2pPr>
      <a:lvl3pPr marL="971550" indent="-28575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314450" indent="-28575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4pPr>
      <a:lvl5pPr marL="1657350" indent="-285750" algn="l" defTabSz="3429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stats-bootcamp.github.io/website/10-regressio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R Stats Bootcamp 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r>
              <a:t>Regression</a:t>
            </a:r>
            <a:br/>
            <a:br/>
            <a:r>
              <a:t>Ed Harris/Megan Lewis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2023-04-01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Data and 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Linear relationship</a:t>
            </a:r>
          </a:p>
          <a:p>
            <a:pPr lvl="0"/>
            <a:r>
              <a:t>Numeric continuous data for y</a:t>
            </a:r>
          </a:p>
          <a:p>
            <a:pPr lvl="1"/>
            <a:r>
              <a:rPr i="1"/>
              <a:t>Can be numeric ordinal for predictor variable</a:t>
            </a:r>
          </a:p>
          <a:p>
            <a:pPr lvl="0"/>
            <a:r>
              <a:t>Independent observations</a:t>
            </a:r>
          </a:p>
          <a:p>
            <a:pPr lvl="0"/>
            <a:r>
              <a:t>Gaussian distribution of residuals</a:t>
            </a:r>
          </a:p>
          <a:p>
            <a:pPr lvl="1"/>
            <a:r>
              <a:rPr i="1"/>
              <a:t>Not the same as assuming the raw data is Gaussian!</a:t>
            </a:r>
          </a:p>
          <a:p>
            <a:pPr lvl="0"/>
            <a:r>
              <a:t>Homoscedasticity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Off to 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Simple regression model with the Kaggle fish market dataset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Graphing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t>Scatterplot</a:t>
            </a:r>
          </a:p>
          <a:p>
            <a:pPr lvl="1"/>
            <a:r>
              <a:t>Independent (predictor) variable on x-axis</a:t>
            </a:r>
          </a:p>
          <a:p>
            <a:pPr lvl="1"/>
            <a:r>
              <a:t>Dependent variable on y-axis</a:t>
            </a:r>
          </a:p>
          <a:p>
            <a:pPr lvl="0"/>
            <a:r>
              <a:t>Regression equation to estimate </a:t>
            </a:r>
            <a:r>
              <a:rPr b="1"/>
              <a:t>line of best fit</a:t>
            </a:r>
            <a:r>
              <a:t> for sample data</a:t>
            </a:r>
          </a:p>
          <a:p>
            <a:pPr lvl="0"/>
            <a:r>
              <a:t>Prediction</a:t>
            </a:r>
          </a:p>
        </p:txBody>
      </p:sp>
      <p:pic>
        <p:nvPicPr>
          <p:cNvPr id="4" name="Picture 1" descr="pics/regressio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478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Off to 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Add a regression line to a plot!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Testing the 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Part of exploratory data anlysis (EDA)</a:t>
            </a:r>
          </a:p>
          <a:p>
            <a:pPr lvl="0"/>
            <a:r>
              <a:t>Validating the statistical model</a:t>
            </a:r>
          </a:p>
          <a:p>
            <a:pPr lvl="0"/>
            <a:r>
              <a:rPr i="1"/>
              <a:t>Subjective and subtle</a:t>
            </a:r>
          </a:p>
          <a:p>
            <a:pPr lvl="0"/>
            <a:r>
              <a:rPr i="1"/>
              <a:t>Can be difficult at first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Off to 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Visualize the residuals</a:t>
            </a:r>
          </a:p>
          <a:p>
            <a:pPr lvl="0"/>
            <a:r>
              <a:t>Check the Gaussian assumption</a:t>
            </a:r>
          </a:p>
          <a:p>
            <a:pPr lvl="0"/>
            <a:r>
              <a:t>A closer look at the residual distribution</a:t>
            </a:r>
          </a:p>
          <a:p>
            <a:pPr lvl="0"/>
            <a:r>
              <a:t>Shapiro-Wilk test of normality</a:t>
            </a:r>
          </a:p>
          <a:p>
            <a:pPr lvl="0"/>
            <a:r>
              <a:t>Diagnostic plots and heteroscedasticity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Reporting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E.g., “We found a significant linear relationship for [independent (predictor) variable] predicting [dependent variable] in [study system] (regression: R-squared = 0.97, df = 1, 54, P&lt;0.0001).</a:t>
            </a:r>
          </a:p>
          <a:p>
            <a:pPr lvl="0"/>
            <a:r>
              <a:t>Appropriate graph</a:t>
            </a:r>
          </a:p>
          <a:p>
            <a:pPr lvl="0"/>
            <a:r>
              <a:t>Relevant in context of other results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Alternatives to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Large number</a:t>
            </a:r>
          </a:p>
          <a:p>
            <a:pPr lvl="0"/>
            <a:r>
              <a:t>Quite advanced &amp; beyond scope of the bootcamp</a:t>
            </a:r>
          </a:p>
          <a:p>
            <a:pPr lvl="0"/>
            <a:r>
              <a:t>Reasonable solutions:</a:t>
            </a:r>
          </a:p>
          <a:p>
            <a:pPr lvl="1"/>
            <a:r>
              <a:t>Data transformation</a:t>
            </a:r>
          </a:p>
          <a:p>
            <a:pPr lvl="1"/>
            <a:r>
              <a:t>Spearman’s rank correlation</a:t>
            </a:r>
          </a:p>
          <a:p>
            <a:pPr lvl="1"/>
            <a:r>
              <a:t>Non-parametric regression - e.g., Kendall-Theil-Sen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marL="0" lvl="0" indent="0">
              <a:buNone/>
            </a:pPr>
            <a:r>
              <a:t>Practice Exercises</a:t>
            </a:r>
          </a:p>
        </p:txBody>
      </p:sp>
      <p:pic>
        <p:nvPicPr>
          <p:cNvPr id="3" name="Picture 1" descr="pics/laptop_dog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178300" y="203200"/>
            <a:ext cx="38735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 Stats Bootcamp</a:t>
            </a:r>
          </a:p>
        </p:txBody>
      </p:sp>
      <p:pic>
        <p:nvPicPr>
          <p:cNvPr id="3" name="Picture 1" descr="pics/bird-lin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buNone/>
            </a:pPr>
            <a:r>
              <a:rPr>
                <a:hlinkClick r:id="rId3"/>
              </a:rPr>
              <a:t>R Stats Bootcamp 10</a:t>
            </a:r>
          </a:p>
          <a:p>
            <a:pPr marL="0" lvl="0" indent="0">
              <a:buNone/>
            </a:pPr>
            <a:endParaRPr>
              <a:hlinkClick r:id="rId3"/>
            </a:endParaRPr>
          </a:p>
          <a:p>
            <a:pPr marL="0" lvl="0" indent="0">
              <a:buNone/>
            </a:pPr>
            <a:r>
              <a:rPr>
                <a:latin typeface="Courier"/>
              </a:rPr>
              <a:t>We should be suspicious if the data points all fall exactly on the straight line of prediction</a:t>
            </a:r>
          </a:p>
          <a:p>
            <a:pPr marL="0" lvl="0" indent="0">
              <a:buNone/>
            </a:pPr>
            <a:endParaRPr>
              <a:latin typeface="Couri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Regression to the mean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“The general rule is straightforward but has surprising consequences: whenever the correlation between two scores is imperfect, there will be regression to the mean.”</a:t>
            </a:r>
          </a:p>
          <a:p>
            <a:pPr marL="0" lvl="0" indent="0">
              <a:buNone/>
            </a:pPr>
            <a:r>
              <a:t>– Francis Galton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The question of simple regression</a:t>
            </a:r>
          </a:p>
          <a:p>
            <a:pPr lvl="0"/>
            <a:r>
              <a:t>Data and Assumptions</a:t>
            </a:r>
          </a:p>
          <a:p>
            <a:pPr lvl="0"/>
            <a:r>
              <a:t>Graphing</a:t>
            </a:r>
          </a:p>
          <a:p>
            <a:pPr lvl="0"/>
            <a:r>
              <a:t>Tests and Alternatives</a:t>
            </a:r>
          </a:p>
          <a:p>
            <a:pPr lvl="0"/>
            <a:r>
              <a:t>Practice exercises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The question of simple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Relating the value of a numeric variable to that of another variable</a:t>
            </a:r>
          </a:p>
          <a:p>
            <a:pPr lvl="0"/>
            <a:r>
              <a:t>Predict the value of the variable</a:t>
            </a:r>
          </a:p>
          <a:p>
            <a:pPr lvl="0"/>
            <a:r>
              <a:t>Quantify variation</a:t>
            </a:r>
          </a:p>
          <a:p>
            <a:pPr lvl="0"/>
            <a:r>
              <a:t>Quantify degree of change</a:t>
            </a:r>
          </a:p>
          <a:p>
            <a:pPr lvl="0"/>
            <a:r>
              <a:t>Null hypothesis significance testing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few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Classic linear regression </a:t>
            </a:r>
          </a:p>
          <a:p>
            <a:pPr marL="0" lvl="0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sSub>
                    <m:sSubPr>
                      <m:ctrlPr>
                        <a:rPr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>
                          <a:latin typeface="Cambria Math" panose="02040503050406030204" pitchFamily="18" charset="0"/>
                        </a:rPr>
                        <m:t>𝑦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𝑖</m:t>
                      </m:r>
                    </m:sub>
                  </m:sSub>
                  <m:r>
                    <a:rPr>
                      <a:latin typeface="Cambria Math" panose="02040503050406030204" pitchFamily="18" charset="0"/>
                    </a:rPr>
                    <m:t>=</m:t>
                  </m:r>
                  <m:r>
                    <a:rPr>
                      <a:latin typeface="Cambria Math" panose="02040503050406030204" pitchFamily="18" charset="0"/>
                    </a:rPr>
                    <m:t>𝛼</m:t>
                  </m:r>
                  <m:r>
                    <a:rPr>
                      <a:latin typeface="Cambria Math" panose="02040503050406030204" pitchFamily="18" charset="0"/>
                    </a:rPr>
                    <m:t>+</m:t>
                  </m:r>
                  <m:r>
                    <a:rPr>
                      <a:latin typeface="Cambria Math" panose="02040503050406030204" pitchFamily="18" charset="0"/>
                    </a:rPr>
                    <m:t>𝛽</m:t>
                  </m:r>
                  <m:sSub>
                    <m:sSub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>
                          <a:latin typeface="Cambria Math" panose="02040503050406030204" pitchFamily="18" charset="0"/>
                        </a:rPr>
                        <m:t>𝑥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𝑖</m:t>
                      </m:r>
                    </m:sub>
                  </m:sSub>
                  <m:r>
                    <a:rPr>
                      <a:latin typeface="Cambria Math" panose="02040503050406030204" pitchFamily="18" charset="0"/>
                    </a:rPr>
                    <m:t>+</m:t>
                  </m:r>
                  <m:sSub>
                    <m:sSub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>
                          <a:latin typeface="Cambria Math" panose="02040503050406030204" pitchFamily="18" charset="0"/>
                        </a:rPr>
                        <m:t>𝜖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𝑖</m:t>
                      </m:r>
                    </m:sub>
                  </m:sSub>
                </m:oMath>
              </m:oMathPara>
            </a14:m>
            <a:endParaRPr/>
          </a:p>
          <a:p>
            <a:pPr marL="0" lvl="0" indent="0">
              <a:buNone/>
            </a:pPr>
            <a:endParaRPr/>
          </a:p>
          <a:p>
            <a:pPr lvl="0"/>
            <a:r>
              <a:t>Regression parameters: 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𝛼</m:t>
                </m:r>
              </m:oMath>
            </a14:m>
            <a:r>
              <a:t> (alpha, intercept) and 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𝛽</m:t>
                </m:r>
              </m:oMath>
            </a14:m>
            <a:r>
              <a:t> (beta, slope)</a:t>
            </a:r>
          </a:p>
          <a:p>
            <a:pPr lvl="0"/>
            <a:r>
              <a:t>Dependent (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𝑦</m:t>
                </m:r>
              </m:oMath>
            </a14:m>
            <a:r>
              <a:t>) and predictor (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𝑥</m:t>
                </m:r>
              </m:oMath>
            </a14:m>
            <a:r>
              <a:t>) variables</a:t>
            </a:r>
          </a:p>
          <a:p>
            <a:pPr lvl="0"/>
            <a:r>
              <a:t>Residual error </a:t>
            </a:r>
            <a14:m xmlns:a14="http://schemas.microsoft.com/office/drawing/2010/main">
              <m:oMath xmlns:m="http://schemas.openxmlformats.org/officeDocument/2006/math">
                <m:r>
                  <a:rPr>
                    <a:latin typeface="Cambria Math" panose="02040503050406030204" pitchFamily="18" charset="0"/>
                  </a:rPr>
                  <m:t>𝜖</m:t>
                </m:r>
              </m:oMath>
            </a14:m>
            <a:r>
              <a:t> (epsilon)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few definitions continued…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Assumption of residual error </a:t>
            </a:r>
          </a:p>
          <a:p>
            <a:pPr marL="342900" lvl="1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sSub>
                    <m:sSubPr>
                      <m:ctrlPr>
                        <a:rPr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>
                          <a:latin typeface="Cambria Math" panose="02040503050406030204" pitchFamily="18" charset="0"/>
                        </a:rPr>
                        <m:t>𝜖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𝑖</m:t>
                      </m:r>
                    </m:sub>
                  </m:sSub>
                  <m:r>
                    <a:rPr>
                      <a:latin typeface="Cambria Math" panose="02040503050406030204" pitchFamily="18" charset="0"/>
                    </a:rPr>
                    <m:t> </m:t>
                  </m:r>
                  <m:r>
                    <a:rPr>
                      <a:latin typeface="Cambria Math" panose="02040503050406030204" pitchFamily="18" charset="0"/>
                    </a:rPr>
                    <m:t>𝐺𝑎𝑢𝑠𝑠𝑖𝑎𝑛</m:t>
                  </m:r>
                  <m:d>
                    <m:d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>
                          <a:latin typeface="Cambria Math" panose="02040503050406030204" pitchFamily="18" charset="0"/>
                        </a:rPr>
                        <m:t>0,</m:t>
                      </m:r>
                      <m:sSup>
                        <m:s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e>
                  </m:d>
                </m:oMath>
              </m:oMathPara>
            </a14:m>
            <a:endParaRPr/>
          </a:p>
          <a:p>
            <a:pPr lvl="1"/>
            <a:r>
              <a:t>Gaussian with mean of 0 and variance estimated with our model</a:t>
            </a:r>
          </a:p>
          <a:p>
            <a:pPr marL="342900" lvl="1" indent="0">
              <a:buNone/>
            </a:pPr>
            <a:endParaRPr/>
          </a:p>
          <a:p>
            <a:pPr lvl="0"/>
            <a:r>
              <a:t>Sum of squares (SS) error for the residuals </a:t>
            </a:r>
          </a:p>
          <a:p>
            <a:pPr marL="342900" lvl="1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r>
                    <a:rPr>
                      <a:latin typeface="Cambria Math" panose="02040503050406030204" pitchFamily="18" charset="0"/>
                    </a:rPr>
                    <m:t>𝑆</m:t>
                  </m:r>
                  <m:sSub>
                    <m:sSub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>
                          <a:latin typeface="Cambria Math" panose="02040503050406030204" pitchFamily="18" charset="0"/>
                        </a:rPr>
                        <m:t>𝑆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𝑟𝑒𝑠</m:t>
                      </m:r>
                    </m:sub>
                  </m:sSub>
                  <m:r>
                    <a:rPr>
                      <a:latin typeface="Cambria Math" panose="02040503050406030204" pitchFamily="18" charset="0"/>
                    </a:rPr>
                    <m:t>=∑</m:t>
                  </m:r>
                  <m:sSubSup>
                    <m:sSubSup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bSupPr>
                    <m:e>
                      <m:r>
                        <a:rPr>
                          <a:latin typeface="Cambria Math" panose="02040503050406030204" pitchFamily="18" charset="0"/>
                        </a:rPr>
                        <m:t> </m:t>
                      </m:r>
                    </m:e>
                    <m:sub>
                      <m:r>
                        <a:rPr>
                          <a:latin typeface="Cambria Math" panose="02040503050406030204" pitchFamily="18" charset="0"/>
                        </a:rPr>
                        <m:t>𝑖</m:t>
                      </m:r>
                    </m:sub>
                    <m:sup>
                      <m:r>
                        <a:rPr>
                          <a:latin typeface="Cambria Math" panose="02040503050406030204" pitchFamily="18" charset="0"/>
                        </a:rPr>
                        <m:t>𝑛</m:t>
                      </m:r>
                    </m:sup>
                  </m:sSubSup>
                  <m:r>
                    <a:rPr>
                      <a:latin typeface="Cambria Math" panose="02040503050406030204" pitchFamily="18" charset="0"/>
                    </a:rPr>
                    <m:t> </m:t>
                  </m:r>
                  <m:sSup>
                    <m:sSup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sSupPr>
                    <m:e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e>
                    <m:sup>
                      <m:r>
                        <a:rPr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/>
          </a:p>
          <a:p>
            <a:pPr marL="342900" lvl="1" indent="0">
              <a:buNone/>
            </a:pPr>
            <a:endParaRPr/>
          </a:p>
          <a:p>
            <a:pPr lvl="1"/>
            <a14:m xmlns:a14="http://schemas.microsoft.com/office/drawing/2010/main">
              <m:oMath xmlns:m="http://schemas.openxmlformats.org/officeDocument/2006/math">
                <m:acc>
                  <m:accPr>
                    <m:chr m:val="‾"/>
                    <m:ctrlPr>
                      <a:rPr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>
                        <a:latin typeface="Cambria Math" panose="02040503050406030204" pitchFamily="18" charset="0"/>
                      </a:rPr>
                      <m:t>𝑥</m:t>
                    </m:r>
                  </m:e>
                </m:acc>
              </m:oMath>
            </a14:m>
            <a:r>
              <a:t> or </a:t>
            </a:r>
            <a14:m xmlns:a14="http://schemas.microsoft.com/office/drawing/2010/main">
              <m:oMath xmlns:m="http://schemas.openxmlformats.org/officeDocument/2006/math">
                <m:acc>
                  <m:accPr>
                    <m:chr m:val="‾"/>
                    <m:ctrlPr>
                      <a:rPr>
                        <a:latin typeface="Cambria Math" panose="02040503050406030204" pitchFamily="18" charset="0"/>
                      </a:rPr>
                    </m:ctrlPr>
                  </m:accPr>
                  <m:e>
                    <m:r>
                      <a:rPr>
                        <a:latin typeface="Cambria Math" panose="02040503050406030204" pitchFamily="18" charset="0"/>
                      </a:rPr>
                      <m:t>𝑦</m:t>
                    </m:r>
                  </m:e>
                </m:acc>
              </m:oMath>
            </a14:m>
            <a:r>
              <a:t> is the </a:t>
            </a:r>
            <a:r>
              <a:rPr b="1"/>
              <a:t>sample mean</a:t>
            </a:r>
          </a:p>
          <a:p>
            <a:pPr lvl="1"/>
            <a:r>
              <a:t>The </a:t>
            </a:r>
            <a:r>
              <a:rPr b="1"/>
              <a:t>variance of residuals</a:t>
            </a:r>
            <a:r>
              <a:t> is the $ $ where n = sample size.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 few definitions continued…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Estimate of the slope </a:t>
            </a:r>
          </a:p>
          <a:p>
            <a:pPr marL="342900" lvl="1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acc>
                    <m:accPr>
                      <m:chr m:val="̂"/>
                      <m:ctrlPr>
                        <a:rPr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>
                          <a:latin typeface="Cambria Math" panose="02040503050406030204" pitchFamily="18" charset="0"/>
                        </a:rPr>
                        <m:t>𝛽</m:t>
                      </m:r>
                    </m:e>
                  </m:acc>
                  <m:r>
                    <a:rPr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fPr>
                    <m:num>
                      <m:r>
                        <a:rPr>
                          <a:latin typeface="Cambria Math" panose="02040503050406030204" pitchFamily="18" charset="0"/>
                        </a:rPr>
                        <m:t>∑</m:t>
                      </m:r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‾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  <m:d>
                        <m:d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‾"/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</m:d>
                    </m:num>
                    <m:den>
                      <m:r>
                        <a:rPr>
                          <a:latin typeface="Cambria Math" panose="02040503050406030204" pitchFamily="18" charset="0"/>
                        </a:rPr>
                        <m:t>∑</m:t>
                      </m:r>
                      <m:sSup>
                        <m:sSupPr>
                          <m:ctrlPr>
                            <a:rPr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‾"/>
                                  <m:ctrlPr>
                                    <a:rPr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d>
                        </m:e>
                        <m:sup>
                          <m:r>
                            <a:rPr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</m:oMath>
              </m:oMathPara>
            </a14:m>
            <a:endParaRPr/>
          </a:p>
          <a:p>
            <a:pPr marL="342900" lvl="1" indent="0">
              <a:buNone/>
            </a:pPr>
            <a:r>
              <a:t> </a:t>
            </a:r>
          </a:p>
          <a:p>
            <a:pPr lvl="0"/>
            <a:r>
              <a:t>Estimate of the intercept </a:t>
            </a:r>
          </a:p>
          <a:p>
            <a:pPr marL="342900" lvl="1" indent="0">
              <a:buNone/>
            </a:pPr>
            <a14:m xmlns:a14="http://schemas.microsoft.com/office/drawing/2010/main">
              <m:oMathPara xmlns:m="http://schemas.openxmlformats.org/officeDocument/2006/math">
                <m:oMathParaPr>
                  <m:jc m:val="center"/>
                </m:oMathParaPr>
                <m:oMath xmlns:m="http://schemas.openxmlformats.org/officeDocument/2006/math">
                  <m:acc>
                    <m:accPr>
                      <m:chr m:val="̂"/>
                      <m:ctrlPr>
                        <a:rPr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>
                          <a:latin typeface="Cambria Math" panose="02040503050406030204" pitchFamily="18" charset="0"/>
                        </a:rPr>
                        <m:t>𝛼</m:t>
                      </m:r>
                    </m:e>
                  </m:acc>
                  <m:r>
                    <a:rPr>
                      <a:latin typeface="Cambria Math" panose="02040503050406030204" pitchFamily="18" charset="0"/>
                    </a:rPr>
                    <m:t>=</m:t>
                  </m:r>
                  <m:acc>
                    <m:accPr>
                      <m:chr m:val="‾"/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>
                          <a:latin typeface="Cambria Math" panose="02040503050406030204" pitchFamily="18" charset="0"/>
                        </a:rPr>
                        <m:t>𝑦</m:t>
                      </m:r>
                    </m:e>
                  </m:acc>
                  <m:r>
                    <a:rPr>
                      <a:latin typeface="Cambria Math" panose="02040503050406030204" pitchFamily="18" charset="0"/>
                    </a:rPr>
                    <m:t>−</m:t>
                  </m:r>
                  <m:acc>
                    <m:accPr>
                      <m:chr m:val="̂"/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>
                          <a:latin typeface="Cambria Math" panose="02040503050406030204" pitchFamily="18" charset="0"/>
                        </a:rPr>
                        <m:t>𝛽</m:t>
                      </m:r>
                    </m:e>
                  </m:acc>
                  <m:acc>
                    <m:accPr>
                      <m:chr m:val="‾"/>
                      <m:ctrlPr>
                        <a:rPr i="1">
                          <a:latin typeface="Cambria Math" panose="02040503050406030204" pitchFamily="18" charset="0"/>
                        </a:rPr>
                      </m:ctrlPr>
                    </m:accPr>
                    <m:e>
                      <m:r>
                        <a:rPr>
                          <a:latin typeface="Cambria Math" panose="02040503050406030204" pitchFamily="18" charset="0"/>
                        </a:rPr>
                        <m:t>𝑥</m:t>
                      </m:r>
                    </m:e>
                  </m:acc>
                </m:oMath>
              </m:oMathPara>
            </a14:m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Microsoft Office PowerPoint</Application>
  <PresentationFormat>On-screen Show (16:9)</PresentationFormat>
  <Paragraphs>86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Courier</vt:lpstr>
      <vt:lpstr>Office Theme</vt:lpstr>
      <vt:lpstr>R Stats Bootcamp 10</vt:lpstr>
      <vt:lpstr>PowerPoint Presentation</vt:lpstr>
      <vt:lpstr>R Stats Bootcamp</vt:lpstr>
      <vt:lpstr>Regression to the mean</vt:lpstr>
      <vt:lpstr>Objectives</vt:lpstr>
      <vt:lpstr>The question of simple regression</vt:lpstr>
      <vt:lpstr>A few definitions</vt:lpstr>
      <vt:lpstr>A few definitions continued…</vt:lpstr>
      <vt:lpstr>A few definitions continued…</vt:lpstr>
      <vt:lpstr>Data and Assumptions</vt:lpstr>
      <vt:lpstr>Off to R!</vt:lpstr>
      <vt:lpstr>Graphing</vt:lpstr>
      <vt:lpstr>Off to R!</vt:lpstr>
      <vt:lpstr>Testing the assumptions</vt:lpstr>
      <vt:lpstr>Off to R!</vt:lpstr>
      <vt:lpstr>Reporting results</vt:lpstr>
      <vt:lpstr>Alternatives to regression</vt:lpstr>
      <vt:lpstr>Practice Exercises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23</TotalTime>
  <Words>49</Words>
  <Application>Microsoft Office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Stats Bootcamp 10</dc:title>
  <dc:creator>Ed Harris/Megan Lewis</dc:creator>
  <cp:keywords/>
  <cp:lastModifiedBy>Joseph Mhango</cp:lastModifiedBy>
  <cp:revision>1</cp:revision>
  <dcterms:created xsi:type="dcterms:W3CDTF">2024-03-27T10:39:38Z</dcterms:created>
  <dcterms:modified xsi:type="dcterms:W3CDTF">2024-09-09T11:25:11Z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center">
    <vt:lpwstr>True</vt:lpwstr>
  </property>
  <property fmtid="{D5CDD505-2E9C-101B-9397-08002B2CF9AE}" pid="6" name="date">
    <vt:lpwstr>2023-04-01</vt:lpwstr>
  </property>
  <property fmtid="{D5CDD505-2E9C-101B-9397-08002B2CF9AE}" pid="7" name="date-format">
    <vt:lpwstr>iso</vt:lpwstr>
  </property>
  <property fmtid="{D5CDD505-2E9C-101B-9397-08002B2CF9AE}" pid="8" name="header-includes">
    <vt:lpwstr/>
  </property>
  <property fmtid="{D5CDD505-2E9C-101B-9397-08002B2CF9AE}" pid="9" name="include-after">
    <vt:lpwstr/>
  </property>
  <property fmtid="{D5CDD505-2E9C-101B-9397-08002B2CF9AE}" pid="10" name="include-before">
    <vt:lpwstr/>
  </property>
  <property fmtid="{D5CDD505-2E9C-101B-9397-08002B2CF9AE}" pid="11" name="labels">
    <vt:lpwstr/>
  </property>
  <property fmtid="{D5CDD505-2E9C-101B-9397-08002B2CF9AE}" pid="12" name="subtitle">
    <vt:lpwstr>Regression</vt:lpwstr>
  </property>
  <property fmtid="{D5CDD505-2E9C-101B-9397-08002B2CF9AE}" pid="13" name="toc-title">
    <vt:lpwstr>Table of contents</vt:lpwstr>
  </property>
</Properties>
</file>